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559675" cy="10691813"/>
  <p:notesSz cx="10018713" cy="14447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  <p15:guide id="3" pos="158" userDrawn="1">
          <p15:clr>
            <a:srgbClr val="A4A3A4"/>
          </p15:clr>
        </p15:guide>
        <p15:guide id="4" pos="46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5FFC5"/>
    <a:srgbClr val="FFCF37"/>
    <a:srgbClr val="FF5050"/>
    <a:srgbClr val="FF7F7F"/>
    <a:srgbClr val="ED7D31"/>
    <a:srgbClr val="FFFFFF"/>
    <a:srgbClr val="FF7C80"/>
    <a:srgbClr val="F3918A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2508" y="210"/>
      </p:cViewPr>
      <p:guideLst>
        <p:guide orient="horz" pos="3368"/>
        <p:guide pos="2381"/>
        <p:guide pos="158"/>
        <p:guide pos="46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21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012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07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95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76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53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190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150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569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077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90EF5-DC03-41F0-9039-B92DFD754019}" type="datetimeFigureOut">
              <a:rPr kumimoji="1" lang="ja-JP" altLang="en-US" smtClean="0"/>
              <a:t>2024/8/8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5EAB9-6F53-4442-9B14-FC1225F585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89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emf"/><Relationship Id="rId4" Type="http://schemas.openxmlformats.org/officeDocument/2006/relationships/image" Target="../media/image3.jpeg"/><Relationship Id="rId9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9F39CF-B964-E1B5-E47E-04429EE11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A53383AC-C99B-9903-1E99-C5FFD1E8722D}"/>
              </a:ext>
            </a:extLst>
          </p:cNvPr>
          <p:cNvGrpSpPr/>
          <p:nvPr/>
        </p:nvGrpSpPr>
        <p:grpSpPr>
          <a:xfrm>
            <a:off x="4753216" y="9412245"/>
            <a:ext cx="2642918" cy="905287"/>
            <a:chOff x="5494044" y="5898549"/>
            <a:chExt cx="2299967" cy="905287"/>
          </a:xfrm>
        </p:grpSpPr>
        <p:sp>
          <p:nvSpPr>
            <p:cNvPr id="4" name="四角形: 角を丸くする 3">
              <a:extLst>
                <a:ext uri="{FF2B5EF4-FFF2-40B4-BE49-F238E27FC236}">
                  <a16:creationId xmlns:a16="http://schemas.microsoft.com/office/drawing/2014/main" id="{71772361-45E7-8A2A-C231-301A4FB1C08C}"/>
                </a:ext>
              </a:extLst>
            </p:cNvPr>
            <p:cNvSpPr/>
            <p:nvPr/>
          </p:nvSpPr>
          <p:spPr>
            <a:xfrm>
              <a:off x="5494044" y="5898549"/>
              <a:ext cx="2299967" cy="905287"/>
            </a:xfrm>
            <a:prstGeom prst="roundRect">
              <a:avLst/>
            </a:prstGeom>
            <a:solidFill>
              <a:schemeClr val="bg1"/>
            </a:solidFill>
            <a:ln w="19050">
              <a:solidFill>
                <a:schemeClr val="accent2">
                  <a:lumMod val="60000"/>
                  <a:lumOff val="4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8830108D-FF3F-408C-C78B-C1486103BF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7511" y="6010750"/>
              <a:ext cx="661961" cy="661961"/>
            </a:xfrm>
            <a:prstGeom prst="rect">
              <a:avLst/>
            </a:prstGeom>
          </p:spPr>
        </p:pic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F579BE32-EB4F-3FE6-BA82-31CBBBD1E776}"/>
                </a:ext>
              </a:extLst>
            </p:cNvPr>
            <p:cNvSpPr txBox="1"/>
            <p:nvPr/>
          </p:nvSpPr>
          <p:spPr>
            <a:xfrm>
              <a:off x="5521338" y="5952045"/>
              <a:ext cx="1634548" cy="8435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just">
                <a:lnSpc>
                  <a:spcPts val="1500"/>
                </a:lnSpc>
                <a:defRPr kumimoji="1" sz="1100">
                  <a:solidFill>
                    <a:schemeClr val="bg2">
                      <a:lumMod val="10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defRPr>
              </a:lvl1pPr>
            </a:lstStyle>
            <a:p>
              <a:r>
                <a:rPr lang="ja-JP" altLang="en-US" dirty="0"/>
                <a:t>個別相談は随時受け付け中</a:t>
              </a:r>
              <a:endParaRPr lang="en-US" altLang="ja-JP" dirty="0"/>
            </a:p>
            <a:p>
              <a:r>
                <a:rPr lang="ja-JP" altLang="en-US" dirty="0"/>
                <a:t>どなたでも無料</a:t>
              </a:r>
              <a:r>
                <a:rPr lang="ja-JP" altLang="en-US"/>
                <a:t>でご利用いただけます</a:t>
              </a:r>
              <a:r>
                <a:rPr lang="ja-JP" altLang="en-US" dirty="0"/>
                <a:t>。</a:t>
              </a:r>
              <a:endParaRPr lang="en-US" altLang="ja-JP" dirty="0"/>
            </a:p>
            <a:p>
              <a:r>
                <a:rPr lang="ja-JP" altLang="en-US" dirty="0"/>
                <a:t>こちらからどうぞ👉</a:t>
              </a:r>
            </a:p>
          </p:txBody>
        </p:sp>
      </p:grpSp>
      <p:pic>
        <p:nvPicPr>
          <p:cNvPr id="46" name="図 45">
            <a:extLst>
              <a:ext uri="{FF2B5EF4-FFF2-40B4-BE49-F238E27FC236}">
                <a16:creationId xmlns:a16="http://schemas.microsoft.com/office/drawing/2014/main" id="{AD491BF7-F3EF-F844-EE01-B21EF22C502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63" t="2916" r="15567" b="370"/>
          <a:stretch/>
        </p:blipFill>
        <p:spPr>
          <a:xfrm>
            <a:off x="0" y="-6843"/>
            <a:ext cx="7565201" cy="6868616"/>
          </a:xfrm>
          <a:prstGeom prst="rect">
            <a:avLst/>
          </a:prstGeom>
        </p:spPr>
      </p:pic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49D361F-BF1A-E58F-5DD7-13E2E5BF3DC4}"/>
              </a:ext>
            </a:extLst>
          </p:cNvPr>
          <p:cNvGrpSpPr/>
          <p:nvPr/>
        </p:nvGrpSpPr>
        <p:grpSpPr>
          <a:xfrm>
            <a:off x="167752" y="8863097"/>
            <a:ext cx="7391923" cy="1437789"/>
            <a:chOff x="395932" y="9015497"/>
            <a:chExt cx="7391923" cy="1437789"/>
          </a:xfrm>
        </p:grpSpPr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F7C8EFDE-57E6-2F6E-2029-987FCEAC6D9C}"/>
                </a:ext>
              </a:extLst>
            </p:cNvPr>
            <p:cNvSpPr txBox="1"/>
            <p:nvPr/>
          </p:nvSpPr>
          <p:spPr>
            <a:xfrm>
              <a:off x="415086" y="9015497"/>
              <a:ext cx="675056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主催 </a:t>
              </a:r>
              <a:r>
                <a:rPr lang="ja-JP" altLang="en-US" sz="24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　　　会 </a:t>
              </a:r>
              <a:r>
                <a:rPr kumimoji="1" lang="ja-JP" altLang="en-US" sz="16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（</a:t>
              </a:r>
              <a:r>
                <a:rPr lang="en-US" altLang="ja-JP" sz="16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Support for Relation </a:t>
              </a:r>
              <a:r>
                <a:rPr lang="ja-JP" altLang="en-US" sz="16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子どもの自立を支援する会</a:t>
              </a:r>
              <a:r>
                <a:rPr kumimoji="1" lang="ja-JP" altLang="en-US" sz="16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）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CEB82E45-C54B-5F41-5411-672BADFE3DAB}"/>
                </a:ext>
              </a:extLst>
            </p:cNvPr>
            <p:cNvSpPr txBox="1"/>
            <p:nvPr/>
          </p:nvSpPr>
          <p:spPr>
            <a:xfrm>
              <a:off x="918674" y="9888644"/>
              <a:ext cx="3825086" cy="564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ja-JP" altLang="en-US" sz="105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これまでの活動や、今後の講演会の情報はこちらのブログからも</a:t>
              </a:r>
              <a:endParaRPr lang="en-US" altLang="ja-JP" sz="1050" b="1" dirty="0">
                <a:latin typeface="BIZ UDP明朝 Medium" panose="02020500000000000000" pitchFamily="18" charset="-128"/>
                <a:ea typeface="BIZ UDP明朝 Medium" panose="02020500000000000000" pitchFamily="18" charset="-128"/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5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ご覧いただけます。</a:t>
              </a:r>
              <a:r>
                <a:rPr lang="en-US" altLang="ja-JP" sz="12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https://sr-kai.hatenablog.com/</a:t>
              </a: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ACEDC7BF-B2C6-D25A-D69B-B8BBCCA8499A}"/>
                </a:ext>
              </a:extLst>
            </p:cNvPr>
            <p:cNvCxnSpPr>
              <a:cxnSpLocks/>
            </p:cNvCxnSpPr>
            <p:nvPr/>
          </p:nvCxnSpPr>
          <p:spPr>
            <a:xfrm>
              <a:off x="479005" y="9489310"/>
              <a:ext cx="730885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" name="図 19" descr="家庭教育支援チームロゴマーク">
              <a:extLst>
                <a:ext uri="{FF2B5EF4-FFF2-40B4-BE49-F238E27FC236}">
                  <a16:creationId xmlns:a16="http://schemas.microsoft.com/office/drawing/2014/main" id="{87B74282-3EC4-DB48-B3D9-B06415CDC636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156"/>
            <a:stretch/>
          </p:blipFill>
          <p:spPr bwMode="auto">
            <a:xfrm>
              <a:off x="400886" y="9629249"/>
              <a:ext cx="383463" cy="30776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2FBFF10B-1643-67FC-F1FD-E092CE82BF69}"/>
                </a:ext>
              </a:extLst>
            </p:cNvPr>
            <p:cNvSpPr txBox="1"/>
            <p:nvPr/>
          </p:nvSpPr>
          <p:spPr>
            <a:xfrm>
              <a:off x="822558" y="9548365"/>
              <a:ext cx="37978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2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文部科学省家庭教育支援チーム登録 （</a:t>
              </a:r>
              <a:r>
                <a:rPr lang="en-US" altLang="ja-JP" sz="12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2020.5.20</a:t>
              </a:r>
              <a:r>
                <a:rPr lang="ja-JP" altLang="en-US" sz="1200" b="1" dirty="0">
                  <a:latin typeface="BIZ UDP明朝 Medium" panose="02020500000000000000" pitchFamily="18" charset="-128"/>
                  <a:ea typeface="BIZ UDP明朝 Medium" panose="02020500000000000000" pitchFamily="18" charset="-128"/>
                </a:rPr>
                <a:t>～）</a:t>
              </a:r>
            </a:p>
          </p:txBody>
        </p:sp>
        <p:pic>
          <p:nvPicPr>
            <p:cNvPr id="22" name="図 21">
              <a:extLst>
                <a:ext uri="{FF2B5EF4-FFF2-40B4-BE49-F238E27FC236}">
                  <a16:creationId xmlns:a16="http://schemas.microsoft.com/office/drawing/2014/main" id="{B0641B04-51A9-ED2B-DE17-9AFC45C65AD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09" b="37791"/>
            <a:stretch/>
          </p:blipFill>
          <p:spPr>
            <a:xfrm>
              <a:off x="395932" y="9938893"/>
              <a:ext cx="555554" cy="504783"/>
            </a:xfrm>
            <a:prstGeom prst="rect">
              <a:avLst/>
            </a:prstGeom>
          </p:spPr>
        </p:pic>
        <p:pic>
          <p:nvPicPr>
            <p:cNvPr id="19" name="図 18">
              <a:extLst>
                <a:ext uri="{FF2B5EF4-FFF2-40B4-BE49-F238E27FC236}">
                  <a16:creationId xmlns:a16="http://schemas.microsoft.com/office/drawing/2014/main" id="{CD78BF6B-B1D3-5441-2934-D0E6E37CDCF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/>
            <a:srcRect t="7001" r="45747" b="29258"/>
            <a:stretch/>
          </p:blipFill>
          <p:spPr>
            <a:xfrm>
              <a:off x="1249150" y="9072362"/>
              <a:ext cx="510631" cy="421575"/>
            </a:xfrm>
            <a:prstGeom prst="rect">
              <a:avLst/>
            </a:prstGeom>
          </p:spPr>
        </p:pic>
      </p:grp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F51EF8EB-886E-1B62-4DA1-8692653C5208}"/>
              </a:ext>
            </a:extLst>
          </p:cNvPr>
          <p:cNvSpPr/>
          <p:nvPr/>
        </p:nvSpPr>
        <p:spPr>
          <a:xfrm>
            <a:off x="0" y="-346223"/>
            <a:ext cx="7792383" cy="2164792"/>
          </a:xfrm>
          <a:prstGeom prst="rect">
            <a:avLst/>
          </a:prstGeom>
          <a:gradFill>
            <a:gsLst>
              <a:gs pos="12000">
                <a:schemeClr val="accent1">
                  <a:lumMod val="5000"/>
                  <a:lumOff val="95000"/>
                  <a:alpha val="0"/>
                </a:schemeClr>
              </a:gs>
              <a:gs pos="48000">
                <a:srgbClr val="FFCF37"/>
              </a:gs>
              <a:gs pos="31000">
                <a:schemeClr val="accent2">
                  <a:lumMod val="40000"/>
                  <a:lumOff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noFill/>
          </a:ln>
          <a:effectLst>
            <a:outerShdw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2331D826-AA36-F719-7D97-44DD477C0F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2" y="290363"/>
            <a:ext cx="5503324" cy="1834442"/>
          </a:xfrm>
          <a:prstGeom prst="rect">
            <a:avLst/>
          </a:prstGeom>
          <a:effectLst>
            <a:outerShdw blurRad="127000" dist="63500" dir="2700000" algn="tl" rotWithShape="0">
              <a:srgbClr val="C00000">
                <a:alpha val="50000"/>
              </a:srgbClr>
            </a:outerShdw>
          </a:effectLst>
        </p:spPr>
      </p:pic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0CD5238E-7FCD-9523-AD00-54E80118954F}"/>
              </a:ext>
            </a:extLst>
          </p:cNvPr>
          <p:cNvSpPr/>
          <p:nvPr/>
        </p:nvSpPr>
        <p:spPr>
          <a:xfrm>
            <a:off x="4392213" y="5618747"/>
            <a:ext cx="2845394" cy="371190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当日プログラム（予定）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95118A64-A29A-EA8D-8F35-538678AA9606}"/>
              </a:ext>
            </a:extLst>
          </p:cNvPr>
          <p:cNvSpPr/>
          <p:nvPr/>
        </p:nvSpPr>
        <p:spPr>
          <a:xfrm>
            <a:off x="9637" y="2719628"/>
            <a:ext cx="7460890" cy="2804466"/>
          </a:xfrm>
          <a:prstGeom prst="rect">
            <a:avLst/>
          </a:prstGeom>
          <a:solidFill>
            <a:schemeClr val="accent1">
              <a:lumMod val="75000"/>
              <a:alpha val="74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b="1" dirty="0"/>
              <a:t>SR</a:t>
            </a:r>
            <a:r>
              <a:rPr kumimoji="1" lang="ja-JP" altLang="en-US" sz="2800" b="1" dirty="0"/>
              <a:t>会子どもの心の居場所づくり </a:t>
            </a:r>
            <a:endParaRPr kumimoji="1" lang="en-US" altLang="ja-JP" sz="2800" b="1" dirty="0"/>
          </a:p>
          <a:p>
            <a:r>
              <a:rPr kumimoji="1" lang="ja-JP" altLang="en-US" sz="2800" b="1" dirty="0"/>
              <a:t>　　　学習会　＆　保護者相談会開催</a:t>
            </a:r>
            <a:endParaRPr kumimoji="1" lang="en-US" altLang="ja-JP" sz="2800" b="1" dirty="0"/>
          </a:p>
          <a:p>
            <a:r>
              <a:rPr kumimoji="1" lang="ja-JP" altLang="en-US" sz="2000" b="1" dirty="0"/>
              <a:t>開催日時　</a:t>
            </a:r>
            <a:r>
              <a:rPr kumimoji="1" lang="ja-JP" altLang="en-US" sz="2000" b="1" dirty="0">
                <a:solidFill>
                  <a:srgbClr val="FFFF00"/>
                </a:solidFill>
              </a:rPr>
              <a:t>第</a:t>
            </a:r>
            <a:r>
              <a:rPr kumimoji="1" lang="en-US" altLang="ja-JP" sz="2000" b="1" dirty="0">
                <a:solidFill>
                  <a:srgbClr val="FFFF00"/>
                </a:solidFill>
              </a:rPr>
              <a:t>10</a:t>
            </a:r>
            <a:r>
              <a:rPr kumimoji="1" lang="ja-JP" altLang="en-US" sz="2000" b="1" dirty="0">
                <a:solidFill>
                  <a:srgbClr val="FFFF00"/>
                </a:solidFill>
              </a:rPr>
              <a:t>回 </a:t>
            </a:r>
            <a:r>
              <a:rPr kumimoji="1" lang="en-US" altLang="ja-JP" sz="2000" b="1" dirty="0">
                <a:solidFill>
                  <a:srgbClr val="FFFF00"/>
                </a:solidFill>
              </a:rPr>
              <a:t>9/7</a:t>
            </a:r>
            <a:r>
              <a:rPr kumimoji="1" lang="ja-JP" altLang="en-US" sz="2000" b="1" dirty="0">
                <a:solidFill>
                  <a:srgbClr val="FFFF00"/>
                </a:solidFill>
              </a:rPr>
              <a:t>（土）　　　　　</a:t>
            </a:r>
            <a:endParaRPr kumimoji="1" lang="en-US" altLang="ja-JP" sz="2000" b="1" dirty="0">
              <a:solidFill>
                <a:srgbClr val="FFFF00"/>
              </a:solidFill>
            </a:endParaRPr>
          </a:p>
          <a:p>
            <a:r>
              <a:rPr kumimoji="1" lang="ja-JP" altLang="en-US" sz="2000" b="1" dirty="0"/>
              <a:t>開催時間　</a:t>
            </a:r>
            <a:r>
              <a:rPr lang="en-US" altLang="ja-JP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ja-JP" altLang="ja-JP" sz="2000" b="1" dirty="0">
                <a:effectLst/>
                <a:ea typeface="游明朝" panose="02020400000000000000" pitchFamily="18" charset="-128"/>
                <a:cs typeface="Calibri" panose="020F0502020204030204" pitchFamily="34" charset="0"/>
              </a:rPr>
              <a:t>：</a:t>
            </a:r>
            <a:r>
              <a:rPr lang="en-US" altLang="ja-JP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ja-JP" altLang="ja-JP" sz="2000" b="1" dirty="0">
                <a:effectLst/>
                <a:ea typeface="游明朝" panose="02020400000000000000" pitchFamily="18" charset="-128"/>
                <a:cs typeface="Calibri" panose="020F0502020204030204" pitchFamily="34" charset="0"/>
              </a:rPr>
              <a:t>～</a:t>
            </a:r>
            <a:r>
              <a:rPr lang="en-US" altLang="ja-JP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16</a:t>
            </a:r>
            <a:r>
              <a:rPr lang="ja-JP" altLang="ja-JP" sz="2000" b="1" dirty="0">
                <a:effectLst/>
                <a:ea typeface="游明朝" panose="02020400000000000000" pitchFamily="18" charset="-128"/>
                <a:cs typeface="Calibri" panose="020F0502020204030204" pitchFamily="34" charset="0"/>
              </a:rPr>
              <a:t>：</a:t>
            </a:r>
            <a:r>
              <a:rPr lang="en-US" altLang="ja-JP" sz="2000" b="1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00</a:t>
            </a:r>
            <a:r>
              <a:rPr lang="ja-JP" altLang="ja-JP" sz="2000" b="1" dirty="0">
                <a:effectLst/>
                <a:ea typeface="游明朝" panose="02020400000000000000" pitchFamily="18" charset="-128"/>
                <a:cs typeface="Calibri" panose="020F0502020204030204" pitchFamily="34" charset="0"/>
              </a:rPr>
              <a:t>　</a:t>
            </a:r>
            <a:r>
              <a:rPr lang="ja-JP" altLang="en-US" sz="2000" b="1" dirty="0">
                <a:effectLst/>
                <a:ea typeface="游明朝" panose="02020400000000000000" pitchFamily="18" charset="-128"/>
                <a:cs typeface="Calibri" panose="020F0502020204030204" pitchFamily="34" charset="0"/>
              </a:rPr>
              <a:t>　　　</a:t>
            </a:r>
            <a:endParaRPr lang="en-US" altLang="ja-JP" sz="2000" b="1" dirty="0">
              <a:effectLst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ja-JP" altLang="en-US" sz="2000" b="1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会場　</a:t>
            </a:r>
            <a:r>
              <a:rPr lang="ja-JP" altLang="ja-JP" sz="2000" b="1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文化センター</a:t>
            </a:r>
            <a:r>
              <a:rPr lang="en-US" altLang="ja-JP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3F</a:t>
            </a:r>
            <a:r>
              <a:rPr lang="ja-JP" altLang="en-US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altLang="ja-JP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310</a:t>
            </a:r>
            <a:r>
              <a:rPr lang="ja-JP" altLang="en-US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（受付）小体育館</a:t>
            </a:r>
            <a:r>
              <a:rPr lang="ja-JP" altLang="ja-JP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endParaRPr lang="en-US" altLang="ja-JP" sz="2000" b="1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kumimoji="1" lang="ja-JP" altLang="en-US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参加人数　小学生先着</a:t>
            </a:r>
            <a:r>
              <a:rPr kumimoji="1" lang="en-US" altLang="ja-JP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15</a:t>
            </a:r>
            <a:r>
              <a:rPr kumimoji="1" lang="ja-JP" altLang="en-US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名　参加費</a:t>
            </a:r>
            <a:r>
              <a:rPr kumimoji="1" lang="en-US" altLang="ja-JP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500</a:t>
            </a:r>
            <a:r>
              <a:rPr kumimoji="1" lang="ja-JP" altLang="en-US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円（保険料含）　　　　　　　</a:t>
            </a:r>
            <a:endParaRPr kumimoji="1" lang="en-US" altLang="ja-JP" sz="2000" b="1" dirty="0"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kumimoji="1" lang="ja-JP" altLang="en-US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申し込み　右</a:t>
            </a:r>
            <a:r>
              <a:rPr kumimoji="1" lang="en-US" altLang="ja-JP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QR</a:t>
            </a:r>
            <a:r>
              <a:rPr kumimoji="1" lang="ja-JP" altLang="en-US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コードか下記事務局まで</a:t>
            </a:r>
            <a:endParaRPr kumimoji="1" lang="en-US" altLang="ja-JP" sz="2000" b="1" dirty="0"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r>
              <a:rPr kumimoji="1" lang="ja-JP" altLang="en-US" sz="2000" b="1" dirty="0">
                <a:ea typeface="游明朝" panose="02020400000000000000" pitchFamily="18" charset="-128"/>
                <a:cs typeface="Times New Roman" panose="02020603050405020304" pitchFamily="18" charset="0"/>
              </a:rPr>
              <a:t>持ち物　　飲み物・内ズック</a:t>
            </a:r>
            <a:endParaRPr kumimoji="1" lang="ja-JP" altLang="en-US" sz="2000" b="1" dirty="0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EDFC1BC-C700-2349-0570-152CD37EEDBF}"/>
              </a:ext>
            </a:extLst>
          </p:cNvPr>
          <p:cNvGrpSpPr/>
          <p:nvPr/>
        </p:nvGrpSpPr>
        <p:grpSpPr>
          <a:xfrm>
            <a:off x="4835865" y="1317394"/>
            <a:ext cx="2560270" cy="915609"/>
            <a:chOff x="4230806" y="7077376"/>
            <a:chExt cx="3332165" cy="1016074"/>
          </a:xfrm>
        </p:grpSpPr>
        <p:sp>
          <p:nvSpPr>
            <p:cNvPr id="29" name="正方形/長方形 28">
              <a:extLst>
                <a:ext uri="{FF2B5EF4-FFF2-40B4-BE49-F238E27FC236}">
                  <a16:creationId xmlns:a16="http://schemas.microsoft.com/office/drawing/2014/main" id="{F91334EB-3ED0-8195-CB6D-D65956AF829A}"/>
                </a:ext>
              </a:extLst>
            </p:cNvPr>
            <p:cNvSpPr/>
            <p:nvPr/>
          </p:nvSpPr>
          <p:spPr>
            <a:xfrm>
              <a:off x="5367491" y="7077376"/>
              <a:ext cx="2195480" cy="52322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312D6D99-665E-0140-920E-41F3D3D7083A}"/>
                </a:ext>
              </a:extLst>
            </p:cNvPr>
            <p:cNvSpPr txBox="1"/>
            <p:nvPr/>
          </p:nvSpPr>
          <p:spPr>
            <a:xfrm>
              <a:off x="5367491" y="7135030"/>
              <a:ext cx="201991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1" algn="r"/>
              <a:r>
                <a:rPr lang="en-US" altLang="ja-JP" b="1" dirty="0">
                  <a:ln w="12700">
                    <a:noFill/>
                    <a:prstDash val="solid"/>
                  </a:ln>
                  <a:solidFill>
                    <a:srgbClr val="0070C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#</a:t>
              </a:r>
              <a:r>
                <a:rPr lang="ja-JP" altLang="en-US" b="1" dirty="0">
                  <a:ln w="12700">
                    <a:noFill/>
                    <a:prstDash val="solid"/>
                  </a:ln>
                  <a:solidFill>
                    <a:srgbClr val="0070C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学習支援</a:t>
              </a:r>
              <a:endParaRPr lang="en-US" altLang="ja-JP" b="1" dirty="0">
                <a:ln w="12700">
                  <a:noFill/>
                  <a:prstDash val="solid"/>
                </a:ln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B04C71AB-46ED-63E0-9A4D-F04A8FB9E41A}"/>
                </a:ext>
              </a:extLst>
            </p:cNvPr>
            <p:cNvSpPr/>
            <p:nvPr/>
          </p:nvSpPr>
          <p:spPr>
            <a:xfrm>
              <a:off x="4952171" y="7662562"/>
              <a:ext cx="2610799" cy="4308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ffectLst>
              <a:outerShdw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E32E46DE-F0DF-9669-DAB9-850E42B08D1D}"/>
                </a:ext>
              </a:extLst>
            </p:cNvPr>
            <p:cNvSpPr txBox="1"/>
            <p:nvPr/>
          </p:nvSpPr>
          <p:spPr>
            <a:xfrm>
              <a:off x="4230806" y="7713677"/>
              <a:ext cx="315659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lvl="1" algn="r"/>
              <a:r>
                <a:rPr lang="en-US" altLang="ja-JP" b="1" dirty="0">
                  <a:ln w="12700">
                    <a:noFill/>
                    <a:prstDash val="solid"/>
                  </a:ln>
                  <a:solidFill>
                    <a:srgbClr val="00B0F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#</a:t>
              </a:r>
              <a:r>
                <a:rPr lang="ja-JP" altLang="en-US" b="1" dirty="0">
                  <a:ln w="12700">
                    <a:noFill/>
                    <a:prstDash val="solid"/>
                  </a:ln>
                  <a:solidFill>
                    <a:srgbClr val="00B0F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公益大生が一緒</a:t>
              </a:r>
              <a:endParaRPr lang="en-US" altLang="ja-JP" b="1" dirty="0">
                <a:ln w="12700">
                  <a:noFill/>
                  <a:prstDash val="solid"/>
                </a:ln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CF997F1-9102-5124-7A31-870B0D98FF0C}"/>
              </a:ext>
            </a:extLst>
          </p:cNvPr>
          <p:cNvSpPr/>
          <p:nvPr/>
        </p:nvSpPr>
        <p:spPr>
          <a:xfrm>
            <a:off x="4000338" y="8206423"/>
            <a:ext cx="3490820" cy="783179"/>
          </a:xfrm>
          <a:prstGeom prst="rect">
            <a:avLst/>
          </a:prstGeom>
          <a:solidFill>
            <a:srgbClr val="FFC0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rgbClr val="C00000"/>
                </a:solidFill>
              </a:rPr>
              <a:t>軽いおやつ遊び道具・画用紙</a:t>
            </a:r>
            <a:endParaRPr kumimoji="1" lang="en-US" altLang="ja-JP" sz="2000" b="1" dirty="0">
              <a:solidFill>
                <a:srgbClr val="C00000"/>
              </a:solidFill>
            </a:endParaRPr>
          </a:p>
          <a:p>
            <a:pPr algn="ctr"/>
            <a:r>
              <a:rPr kumimoji="1" lang="ja-JP" altLang="en-US" sz="2000" b="1" dirty="0">
                <a:solidFill>
                  <a:srgbClr val="C00000"/>
                </a:solidFill>
              </a:rPr>
              <a:t>色鉛筆なども準備しています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93019D37-1E36-5DBF-F13B-FB6505C06EF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13041" y="6416209"/>
            <a:ext cx="3866134" cy="2478169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</p:pic>
      <p:graphicFrame>
        <p:nvGraphicFramePr>
          <p:cNvPr id="47" name="オブジェクト 46">
            <a:extLst>
              <a:ext uri="{FF2B5EF4-FFF2-40B4-BE49-F238E27FC236}">
                <a16:creationId xmlns:a16="http://schemas.microsoft.com/office/drawing/2014/main" id="{349A309F-1334-1091-FAC4-147D5DF42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5715026"/>
              </p:ext>
            </p:extLst>
          </p:nvPr>
        </p:nvGraphicFramePr>
        <p:xfrm>
          <a:off x="4359965" y="6028149"/>
          <a:ext cx="3030234" cy="1690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9" imgW="2034646" imgH="1135176" progId="Excel.Sheet.12">
                  <p:embed/>
                </p:oleObj>
              </mc:Choice>
              <mc:Fallback>
                <p:oleObj name="Worksheet" r:id="rId9" imgW="2034646" imgH="1135176" progId="Excel.Sheet.12">
                  <p:embed/>
                  <p:pic>
                    <p:nvPicPr>
                      <p:cNvPr id="47" name="オブジェクト 46">
                        <a:extLst>
                          <a:ext uri="{FF2B5EF4-FFF2-40B4-BE49-F238E27FC236}">
                            <a16:creationId xmlns:a16="http://schemas.microsoft.com/office/drawing/2014/main" id="{4FC3BB80-AC5D-137E-9E99-260CFA6805F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359965" y="6028149"/>
                        <a:ext cx="3030234" cy="1690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9EC5D2-05A8-BADF-6E1A-288B02BB0F2B}"/>
              </a:ext>
            </a:extLst>
          </p:cNvPr>
          <p:cNvSpPr txBox="1"/>
          <p:nvPr/>
        </p:nvSpPr>
        <p:spPr>
          <a:xfrm>
            <a:off x="123424" y="5718667"/>
            <a:ext cx="2979353" cy="707886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0070C0"/>
                </a:solidFill>
              </a:rPr>
              <a:t>電話予約による</a:t>
            </a:r>
            <a:endParaRPr kumimoji="1" lang="en-US" altLang="ja-JP" sz="2000" b="1" dirty="0">
              <a:solidFill>
                <a:srgbClr val="0070C0"/>
              </a:solidFill>
            </a:endParaRPr>
          </a:p>
          <a:p>
            <a:r>
              <a:rPr kumimoji="1" lang="ja-JP" altLang="en-US" sz="2000" b="1" dirty="0">
                <a:solidFill>
                  <a:srgbClr val="0070C0"/>
                </a:solidFill>
              </a:rPr>
              <a:t>保護者相談会同時開催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5DAFCD30-227E-2692-9006-F75127249B3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477" y="10067587"/>
            <a:ext cx="1085290" cy="351415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B1096C1-B5A9-872E-F468-B7F3A0CF37D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477" y="4479023"/>
            <a:ext cx="1098716" cy="109871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E3B3738-6460-69AB-BDD5-F917520E85A8}"/>
              </a:ext>
            </a:extLst>
          </p:cNvPr>
          <p:cNvSpPr txBox="1"/>
          <p:nvPr/>
        </p:nvSpPr>
        <p:spPr>
          <a:xfrm>
            <a:off x="186906" y="10399273"/>
            <a:ext cx="1154038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※</a:t>
            </a:r>
            <a:r>
              <a:rPr lang="ja-JP" altLang="en-US" sz="1050" dirty="0"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この事業は、やまがた社会貢献基金協働助成事業の助成を受 けて実施しています</a:t>
            </a:r>
            <a:endParaRPr kumimoji="1" lang="ja-JP" altLang="en-US" sz="1050" dirty="0">
              <a:latin typeface="BIZ UDP明朝 Medium" panose="02020500000000000000" pitchFamily="18" charset="-128"/>
              <a:ea typeface="BIZ UDP明朝 Medium" panose="02020500000000000000" pitchFamily="18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BB2EEF11-EE85-AED5-0B2E-6AE0FED0400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12064" y="10243294"/>
            <a:ext cx="529032" cy="452462"/>
          </a:xfrm>
          <a:prstGeom prst="rect">
            <a:avLst/>
          </a:prstGeom>
        </p:spPr>
      </p:pic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9550BAB-2697-104C-B312-F26748E0DCCB}"/>
              </a:ext>
            </a:extLst>
          </p:cNvPr>
          <p:cNvSpPr txBox="1"/>
          <p:nvPr/>
        </p:nvSpPr>
        <p:spPr>
          <a:xfrm>
            <a:off x="5004811" y="7696488"/>
            <a:ext cx="2339102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アベルんちワークショップ</a:t>
            </a:r>
            <a:endParaRPr kumimoji="1" lang="en-US" altLang="ja-JP" sz="1400" b="1" dirty="0"/>
          </a:p>
          <a:p>
            <a:r>
              <a:rPr kumimoji="1" lang="ja-JP" altLang="en-US" sz="1400" b="1" dirty="0"/>
              <a:t>　　　同時開催　参加自由</a:t>
            </a:r>
          </a:p>
        </p:txBody>
      </p:sp>
    </p:spTree>
    <p:extLst>
      <p:ext uri="{BB962C8B-B14F-4D97-AF65-F5344CB8AC3E}">
        <p14:creationId xmlns:p14="http://schemas.microsoft.com/office/powerpoint/2010/main" val="151486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2115</TotalTime>
  <Words>194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UDP明朝 Medium</vt:lpstr>
      <vt:lpstr>メイリオ</vt:lpstr>
      <vt:lpstr>游明朝</vt:lpstr>
      <vt:lpstr>Arial</vt:lpstr>
      <vt:lpstr>Calibri</vt:lpstr>
      <vt:lpstr>Calibri Light</vt:lpstr>
      <vt:lpstr>Office テーマ</vt:lpstr>
      <vt:lpstr>Worksheet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可奈子</dc:creator>
  <cp:lastModifiedBy>小枝 中里</cp:lastModifiedBy>
  <cp:revision>50</cp:revision>
  <cp:lastPrinted>2024-08-06T22:23:21Z</cp:lastPrinted>
  <dcterms:created xsi:type="dcterms:W3CDTF">2023-02-06T07:48:49Z</dcterms:created>
  <dcterms:modified xsi:type="dcterms:W3CDTF">2024-08-08T06:34:32Z</dcterms:modified>
</cp:coreProperties>
</file>